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Shadows Into Light Two" charset="1" panose="02000506000000020004"/>
      <p:regular r:id="rId6"/>
    </p:embeddedFont>
    <p:embeddedFont>
      <p:font typeface="Knewave" charset="1" panose="02000806000000020004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5.png" Type="http://schemas.openxmlformats.org/officeDocument/2006/relationships/image"/><Relationship Id="rId4" Target="../media/image17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2" Target="../media/image1.jpe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jpeg" Type="http://schemas.openxmlformats.org/officeDocument/2006/relationships/image"/><Relationship Id="rId12" Target="../media/image19.jpeg" Type="http://schemas.openxmlformats.org/officeDocument/2006/relationships/image"/><Relationship Id="rId13" Target="../media/image20.jpeg" Type="http://schemas.openxmlformats.org/officeDocument/2006/relationships/image"/><Relationship Id="rId14" Target="../media/image21.jpeg" Type="http://schemas.openxmlformats.org/officeDocument/2006/relationships/image"/><Relationship Id="rId15" Target="../media/image22.jpe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23.jpeg" Type="http://schemas.openxmlformats.org/officeDocument/2006/relationships/image"/><Relationship Id="rId5" Target="../media/image17.png" Type="http://schemas.openxmlformats.org/officeDocument/2006/relationships/image"/><Relationship Id="rId6" Target="../media/image11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29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jpeg" Type="http://schemas.openxmlformats.org/officeDocument/2006/relationships/image"/><Relationship Id="rId4" Target="../media/VAFu05WO6aw.mp4" Type="http://schemas.openxmlformats.org/officeDocument/2006/relationships/video"/><Relationship Id="rId5" Target="../media/VAFu05WO6aw.mp4" Type="http://schemas.microsoft.com/office/2007/relationships/media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63.png" Type="http://schemas.openxmlformats.org/officeDocument/2006/relationships/image"/><Relationship Id="rId14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824" r="0" b="-1375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70699" y="7133009"/>
            <a:ext cx="0" cy="1109410"/>
          </a:xfrm>
          <a:prstGeom prst="line">
            <a:avLst/>
          </a:prstGeom>
          <a:ln cap="flat" w="38100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96743" y="5143500"/>
            <a:ext cx="6500263" cy="633776"/>
          </a:xfrm>
          <a:custGeom>
            <a:avLst/>
            <a:gdLst/>
            <a:ahLst/>
            <a:cxnLst/>
            <a:rect r="r" b="b" t="t" l="l"/>
            <a:pathLst>
              <a:path h="633776" w="6500263">
                <a:moveTo>
                  <a:pt x="0" y="0"/>
                </a:moveTo>
                <a:lnTo>
                  <a:pt x="6500263" y="0"/>
                </a:lnTo>
                <a:lnTo>
                  <a:pt x="6500263" y="633776"/>
                </a:lnTo>
                <a:lnTo>
                  <a:pt x="0" y="63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93619">
            <a:off x="14358359" y="1835487"/>
            <a:ext cx="3090615" cy="1393586"/>
          </a:xfrm>
          <a:custGeom>
            <a:avLst/>
            <a:gdLst/>
            <a:ahLst/>
            <a:cxnLst/>
            <a:rect r="r" b="b" t="t" l="l"/>
            <a:pathLst>
              <a:path h="1393586" w="3090615">
                <a:moveTo>
                  <a:pt x="0" y="0"/>
                </a:moveTo>
                <a:lnTo>
                  <a:pt x="3090616" y="0"/>
                </a:lnTo>
                <a:lnTo>
                  <a:pt x="3090616" y="1393586"/>
                </a:lnTo>
                <a:lnTo>
                  <a:pt x="0" y="139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39241">
            <a:off x="3750833" y="8512354"/>
            <a:ext cx="2936731" cy="1254785"/>
          </a:xfrm>
          <a:custGeom>
            <a:avLst/>
            <a:gdLst/>
            <a:ahLst/>
            <a:cxnLst/>
            <a:rect r="r" b="b" t="t" l="l"/>
            <a:pathLst>
              <a:path h="1254785" w="2936731">
                <a:moveTo>
                  <a:pt x="0" y="0"/>
                </a:moveTo>
                <a:lnTo>
                  <a:pt x="2936731" y="0"/>
                </a:lnTo>
                <a:lnTo>
                  <a:pt x="2936731" y="1254785"/>
                </a:lnTo>
                <a:lnTo>
                  <a:pt x="0" y="125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4885" y="-9553"/>
            <a:ext cx="3074209" cy="4343571"/>
          </a:xfrm>
          <a:custGeom>
            <a:avLst/>
            <a:gdLst/>
            <a:ahLst/>
            <a:cxnLst/>
            <a:rect r="r" b="b" t="t" l="l"/>
            <a:pathLst>
              <a:path h="4343571" w="3074209">
                <a:moveTo>
                  <a:pt x="0" y="0"/>
                </a:moveTo>
                <a:lnTo>
                  <a:pt x="3074209" y="0"/>
                </a:lnTo>
                <a:lnTo>
                  <a:pt x="3074209" y="4343571"/>
                </a:lnTo>
                <a:lnTo>
                  <a:pt x="0" y="4343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92133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482233" y="8584978"/>
            <a:ext cx="2805767" cy="1932550"/>
          </a:xfrm>
          <a:custGeom>
            <a:avLst/>
            <a:gdLst/>
            <a:ahLst/>
            <a:cxnLst/>
            <a:rect r="r" b="b" t="t" l="l"/>
            <a:pathLst>
              <a:path h="1932550" w="2805767">
                <a:moveTo>
                  <a:pt x="2805767" y="1932550"/>
                </a:moveTo>
                <a:lnTo>
                  <a:pt x="0" y="1932550"/>
                </a:lnTo>
                <a:lnTo>
                  <a:pt x="0" y="0"/>
                </a:lnTo>
                <a:lnTo>
                  <a:pt x="2805767" y="0"/>
                </a:lnTo>
                <a:lnTo>
                  <a:pt x="2805767" y="193255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9186" t="0" r="0" b="-14469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56588" y="2724208"/>
            <a:ext cx="12180573" cy="172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2"/>
              </a:lnSpc>
            </a:pPr>
            <a:r>
              <a:rPr lang="en-US" sz="15003" spc="300">
                <a:solidFill>
                  <a:srgbClr val="292727"/>
                </a:solidFill>
                <a:latin typeface="Shadows Into Light Two Bold"/>
              </a:rPr>
              <a:t>Day Planner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6605" y="7430539"/>
            <a:ext cx="4732928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</a:pPr>
            <a:r>
              <a:rPr lang="en-US" sz="3299">
                <a:solidFill>
                  <a:srgbClr val="292727"/>
                </a:solidFill>
                <a:latin typeface="Public Sans"/>
              </a:rPr>
              <a:t>19 September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4595" y="7506374"/>
            <a:ext cx="3643205" cy="47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8"/>
              </a:lnSpc>
            </a:pPr>
            <a:r>
              <a:rPr lang="en-US" sz="3528" spc="70">
                <a:solidFill>
                  <a:srgbClr val="292727"/>
                </a:solidFill>
                <a:latin typeface="Knewave"/>
              </a:rPr>
              <a:t>Tech Renegades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6695">
            <a:off x="6526787" y="7547241"/>
            <a:ext cx="1960852" cy="2024105"/>
          </a:xfrm>
          <a:custGeom>
            <a:avLst/>
            <a:gdLst/>
            <a:ahLst/>
            <a:cxnLst/>
            <a:rect r="r" b="b" t="t" l="l"/>
            <a:pathLst>
              <a:path h="2024105" w="1960852">
                <a:moveTo>
                  <a:pt x="0" y="0"/>
                </a:moveTo>
                <a:lnTo>
                  <a:pt x="1960852" y="0"/>
                </a:lnTo>
                <a:lnTo>
                  <a:pt x="1960852" y="2024105"/>
                </a:lnTo>
                <a:lnTo>
                  <a:pt x="0" y="20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9608">
            <a:off x="2620540" y="351352"/>
            <a:ext cx="1722072" cy="1354697"/>
          </a:xfrm>
          <a:custGeom>
            <a:avLst/>
            <a:gdLst/>
            <a:ahLst/>
            <a:cxnLst/>
            <a:rect r="r" b="b" t="t" l="l"/>
            <a:pathLst>
              <a:path h="1354697" w="1722072">
                <a:moveTo>
                  <a:pt x="0" y="0"/>
                </a:moveTo>
                <a:lnTo>
                  <a:pt x="1722072" y="0"/>
                </a:lnTo>
                <a:lnTo>
                  <a:pt x="1722072" y="1354696"/>
                </a:lnTo>
                <a:lnTo>
                  <a:pt x="0" y="135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01787" y="2406903"/>
            <a:ext cx="6181225" cy="5473194"/>
          </a:xfrm>
          <a:custGeom>
            <a:avLst/>
            <a:gdLst/>
            <a:ahLst/>
            <a:cxnLst/>
            <a:rect r="r" b="b" t="t" l="l"/>
            <a:pathLst>
              <a:path h="5473194" w="6181225">
                <a:moveTo>
                  <a:pt x="0" y="0"/>
                </a:moveTo>
                <a:lnTo>
                  <a:pt x="6181225" y="0"/>
                </a:lnTo>
                <a:lnTo>
                  <a:pt x="6181225" y="5473194"/>
                </a:lnTo>
                <a:lnTo>
                  <a:pt x="0" y="5473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258850">
            <a:off x="2407101" y="3745771"/>
            <a:ext cx="6845518" cy="2090995"/>
          </a:xfrm>
          <a:custGeom>
            <a:avLst/>
            <a:gdLst/>
            <a:ahLst/>
            <a:cxnLst/>
            <a:rect r="r" b="b" t="t" l="l"/>
            <a:pathLst>
              <a:path h="2090995" w="6845518">
                <a:moveTo>
                  <a:pt x="0" y="0"/>
                </a:moveTo>
                <a:lnTo>
                  <a:pt x="6845518" y="0"/>
                </a:lnTo>
                <a:lnTo>
                  <a:pt x="6845518" y="2090995"/>
                </a:lnTo>
                <a:lnTo>
                  <a:pt x="0" y="2090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0619" y="3895908"/>
            <a:ext cx="8167381" cy="5806265"/>
          </a:xfrm>
          <a:custGeom>
            <a:avLst/>
            <a:gdLst/>
            <a:ahLst/>
            <a:cxnLst/>
            <a:rect r="r" b="b" t="t" l="l"/>
            <a:pathLst>
              <a:path h="5806265" w="8167381">
                <a:moveTo>
                  <a:pt x="0" y="0"/>
                </a:moveTo>
                <a:lnTo>
                  <a:pt x="8167381" y="0"/>
                </a:lnTo>
                <a:lnTo>
                  <a:pt x="8167381" y="5806266"/>
                </a:lnTo>
                <a:lnTo>
                  <a:pt x="0" y="5806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8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81732" y="2705536"/>
            <a:ext cx="5893944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 spc="170">
                <a:solidFill>
                  <a:srgbClr val="292727"/>
                </a:solidFill>
                <a:latin typeface="Shadows Into Light Two"/>
              </a:rPr>
              <a:t>Focus Mode and Office Hours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7793" y="1655492"/>
            <a:ext cx="7304382" cy="731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Focus mode during important tasks as per requirement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Minimize distractions and interruptions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Calls and system features adjusted accordingly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Optimized productivity and time management</a:t>
            </a:r>
          </a:p>
          <a:p>
            <a:pPr>
              <a:lnSpc>
                <a:spcPts val="41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38889">
            <a:off x="10977061" y="2236919"/>
            <a:ext cx="6357195" cy="4639217"/>
            <a:chOff x="0" y="0"/>
            <a:chExt cx="3576320" cy="2609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4244" r="0" b="-5424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4"/>
              <a:stretch>
                <a:fillRect l="0" t="-5177" r="0" b="-4535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825328" y="1847103"/>
            <a:ext cx="930920" cy="948708"/>
          </a:xfrm>
          <a:custGeom>
            <a:avLst/>
            <a:gdLst/>
            <a:ahLst/>
            <a:cxnLst/>
            <a:rect r="r" b="b" t="t" l="l"/>
            <a:pathLst>
              <a:path h="948708" w="930920">
                <a:moveTo>
                  <a:pt x="0" y="0"/>
                </a:moveTo>
                <a:lnTo>
                  <a:pt x="930920" y="0"/>
                </a:lnTo>
                <a:lnTo>
                  <a:pt x="930920" y="948708"/>
                </a:lnTo>
                <a:lnTo>
                  <a:pt x="0" y="948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6125" y="386402"/>
            <a:ext cx="11225500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292727"/>
                </a:solidFill>
                <a:latin typeface="Shadows Into Light Two"/>
              </a:rPr>
              <a:t>Daily Routine Suggestions and Reminders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22803" y="3710627"/>
            <a:ext cx="5878728" cy="594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Daily routine suggestions and Reminders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</a:p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Assist in establishing effective daily routines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</a:p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Medication Reminders for improved health</a:t>
            </a:r>
          </a:p>
          <a:p>
            <a:pPr>
              <a:lnSpc>
                <a:spcPts val="43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885964" y="7842643"/>
            <a:ext cx="5878728" cy="160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Reminder for appointments with doctor</a:t>
            </a:r>
          </a:p>
          <a:p>
            <a:pPr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608">
            <a:off x="16897294" y="2679530"/>
            <a:ext cx="1722072" cy="1354697"/>
          </a:xfrm>
          <a:custGeom>
            <a:avLst/>
            <a:gdLst/>
            <a:ahLst/>
            <a:cxnLst/>
            <a:rect r="r" b="b" t="t" l="l"/>
            <a:pathLst>
              <a:path h="1354697" w="1722072">
                <a:moveTo>
                  <a:pt x="0" y="0"/>
                </a:moveTo>
                <a:lnTo>
                  <a:pt x="1722072" y="0"/>
                </a:lnTo>
                <a:lnTo>
                  <a:pt x="1722072" y="1354697"/>
                </a:lnTo>
                <a:lnTo>
                  <a:pt x="0" y="1354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8704" y="3981367"/>
            <a:ext cx="4211405" cy="4738571"/>
          </a:xfrm>
          <a:custGeom>
            <a:avLst/>
            <a:gdLst/>
            <a:ahLst/>
            <a:cxnLst/>
            <a:rect r="r" b="b" t="t" l="l"/>
            <a:pathLst>
              <a:path h="4738571" w="4211405">
                <a:moveTo>
                  <a:pt x="0" y="0"/>
                </a:moveTo>
                <a:lnTo>
                  <a:pt x="4211405" y="0"/>
                </a:lnTo>
                <a:lnTo>
                  <a:pt x="4211405" y="4738571"/>
                </a:lnTo>
                <a:lnTo>
                  <a:pt x="0" y="4738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30820" y="7818523"/>
            <a:ext cx="2957180" cy="2879554"/>
          </a:xfrm>
          <a:custGeom>
            <a:avLst/>
            <a:gdLst/>
            <a:ahLst/>
            <a:cxnLst/>
            <a:rect r="r" b="b" t="t" l="l"/>
            <a:pathLst>
              <a:path h="2879554" w="2957180">
                <a:moveTo>
                  <a:pt x="0" y="0"/>
                </a:moveTo>
                <a:lnTo>
                  <a:pt x="2957180" y="0"/>
                </a:lnTo>
                <a:lnTo>
                  <a:pt x="2957180" y="2879554"/>
                </a:lnTo>
                <a:lnTo>
                  <a:pt x="0" y="287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15486" y="4598157"/>
            <a:ext cx="2112912" cy="2347680"/>
          </a:xfrm>
          <a:custGeom>
            <a:avLst/>
            <a:gdLst/>
            <a:ahLst/>
            <a:cxnLst/>
            <a:rect r="r" b="b" t="t" l="l"/>
            <a:pathLst>
              <a:path h="2347680" w="2112912">
                <a:moveTo>
                  <a:pt x="0" y="0"/>
                </a:moveTo>
                <a:lnTo>
                  <a:pt x="2112913" y="0"/>
                </a:lnTo>
                <a:lnTo>
                  <a:pt x="2112913" y="2347680"/>
                </a:lnTo>
                <a:lnTo>
                  <a:pt x="0" y="23476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78704" y="133267"/>
            <a:ext cx="11468085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169">
                <a:solidFill>
                  <a:srgbClr val="292727"/>
                </a:solidFill>
                <a:latin typeface="Shadows Into Light Two"/>
              </a:rPr>
              <a:t>Task Completion Status on Calendar</a:t>
            </a:r>
          </a:p>
          <a:p>
            <a:pPr algn="ctr">
              <a:lnSpc>
                <a:spcPts val="10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212746" y="3308985"/>
            <a:ext cx="6620717" cy="594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Green block on the calendar for completed tasks</a:t>
            </a:r>
          </a:p>
          <a:p>
            <a:pPr>
              <a:lnSpc>
                <a:spcPts val="4320"/>
              </a:lnSpc>
            </a:pPr>
          </a:p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Visual indication of task completion</a:t>
            </a:r>
          </a:p>
          <a:p>
            <a:pPr>
              <a:lnSpc>
                <a:spcPts val="4320"/>
              </a:lnSpc>
            </a:pPr>
          </a:p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Red block for pending or incomplete tasks</a:t>
            </a:r>
          </a:p>
          <a:p>
            <a:pPr>
              <a:lnSpc>
                <a:spcPts val="4320"/>
              </a:lnSpc>
            </a:pPr>
          </a:p>
          <a:p>
            <a:pPr marL="582932" indent="-291466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292727"/>
                </a:solidFill>
                <a:latin typeface="Public Sans Bold"/>
              </a:rPr>
              <a:t>Intuitive and clear task progress visualization</a:t>
            </a:r>
          </a:p>
          <a:p>
            <a:pPr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6695">
            <a:off x="6526787" y="7547241"/>
            <a:ext cx="1960852" cy="2024105"/>
          </a:xfrm>
          <a:custGeom>
            <a:avLst/>
            <a:gdLst/>
            <a:ahLst/>
            <a:cxnLst/>
            <a:rect r="r" b="b" t="t" l="l"/>
            <a:pathLst>
              <a:path h="2024105" w="1960852">
                <a:moveTo>
                  <a:pt x="0" y="0"/>
                </a:moveTo>
                <a:lnTo>
                  <a:pt x="1960852" y="0"/>
                </a:lnTo>
                <a:lnTo>
                  <a:pt x="1960852" y="2024105"/>
                </a:lnTo>
                <a:lnTo>
                  <a:pt x="0" y="20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9608">
            <a:off x="2620540" y="351352"/>
            <a:ext cx="1722072" cy="1354697"/>
          </a:xfrm>
          <a:custGeom>
            <a:avLst/>
            <a:gdLst/>
            <a:ahLst/>
            <a:cxnLst/>
            <a:rect r="r" b="b" t="t" l="l"/>
            <a:pathLst>
              <a:path h="1354697" w="1722072">
                <a:moveTo>
                  <a:pt x="0" y="0"/>
                </a:moveTo>
                <a:lnTo>
                  <a:pt x="1722072" y="0"/>
                </a:lnTo>
                <a:lnTo>
                  <a:pt x="1722072" y="1354696"/>
                </a:lnTo>
                <a:lnTo>
                  <a:pt x="0" y="1354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58850">
            <a:off x="2407101" y="3745771"/>
            <a:ext cx="6845518" cy="2090995"/>
          </a:xfrm>
          <a:custGeom>
            <a:avLst/>
            <a:gdLst/>
            <a:ahLst/>
            <a:cxnLst/>
            <a:rect r="r" b="b" t="t" l="l"/>
            <a:pathLst>
              <a:path h="2090995" w="6845518">
                <a:moveTo>
                  <a:pt x="0" y="0"/>
                </a:moveTo>
                <a:lnTo>
                  <a:pt x="6845518" y="0"/>
                </a:lnTo>
                <a:lnTo>
                  <a:pt x="6845518" y="2090995"/>
                </a:lnTo>
                <a:lnTo>
                  <a:pt x="0" y="2090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04499" y="1769792"/>
            <a:ext cx="8050723" cy="6232497"/>
          </a:xfrm>
          <a:custGeom>
            <a:avLst/>
            <a:gdLst/>
            <a:ahLst/>
            <a:cxnLst/>
            <a:rect r="r" b="b" t="t" l="l"/>
            <a:pathLst>
              <a:path h="6232497" w="8050723">
                <a:moveTo>
                  <a:pt x="0" y="0"/>
                </a:moveTo>
                <a:lnTo>
                  <a:pt x="8050723" y="0"/>
                </a:lnTo>
                <a:lnTo>
                  <a:pt x="8050723" y="6232497"/>
                </a:lnTo>
                <a:lnTo>
                  <a:pt x="0" y="623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4000"/>
            </a:blip>
            <a:stretch>
              <a:fillRect l="-17447" t="0" r="-212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75675" y="3238528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7" y="0"/>
                </a:lnTo>
                <a:lnTo>
                  <a:pt x="1253061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97793" y="1655492"/>
            <a:ext cx="7304382" cy="784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Dark mode and light mode for visual preferences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Enhanced readability and reduced eye strain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Notes section for task description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Ability to attach images and other documents with tasks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81732" y="3353236"/>
            <a:ext cx="5893944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 spc="170">
                <a:solidFill>
                  <a:srgbClr val="292727"/>
                </a:solidFill>
                <a:latin typeface="Shadows Into Light Two"/>
              </a:rPr>
              <a:t>Some other features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9412" y="1028700"/>
            <a:ext cx="12909176" cy="8229600"/>
          </a:xfrm>
          <a:custGeom>
            <a:avLst/>
            <a:gdLst/>
            <a:ahLst/>
            <a:cxnLst/>
            <a:rect r="r" b="b" t="t" l="l"/>
            <a:pathLst>
              <a:path h="8229600" w="12909176">
                <a:moveTo>
                  <a:pt x="0" y="0"/>
                </a:moveTo>
                <a:lnTo>
                  <a:pt x="12909176" y="0"/>
                </a:lnTo>
                <a:lnTo>
                  <a:pt x="129091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93047" y="4221568"/>
            <a:ext cx="9901906" cy="130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7"/>
              </a:lnSpc>
            </a:pPr>
            <a:r>
              <a:rPr lang="en-US" sz="9375">
                <a:solidFill>
                  <a:srgbClr val="000000"/>
                </a:solidFill>
                <a:latin typeface="Knewave Italics"/>
              </a:rPr>
              <a:t>THE BEGINNING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2642" y="6702722"/>
            <a:ext cx="14307375" cy="5476872"/>
          </a:xfrm>
          <a:custGeom>
            <a:avLst/>
            <a:gdLst/>
            <a:ahLst/>
            <a:cxnLst/>
            <a:rect r="r" b="b" t="t" l="l"/>
            <a:pathLst>
              <a:path h="5476872" w="14307375">
                <a:moveTo>
                  <a:pt x="0" y="0"/>
                </a:moveTo>
                <a:lnTo>
                  <a:pt x="14307374" y="0"/>
                </a:lnTo>
                <a:lnTo>
                  <a:pt x="14307374" y="5476872"/>
                </a:lnTo>
                <a:lnTo>
                  <a:pt x="0" y="547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80170" y="79992"/>
            <a:ext cx="930920" cy="948708"/>
          </a:xfrm>
          <a:custGeom>
            <a:avLst/>
            <a:gdLst/>
            <a:ahLst/>
            <a:cxnLst/>
            <a:rect r="r" b="b" t="t" l="l"/>
            <a:pathLst>
              <a:path h="948708" w="930920">
                <a:moveTo>
                  <a:pt x="0" y="0"/>
                </a:moveTo>
                <a:lnTo>
                  <a:pt x="930920" y="0"/>
                </a:lnTo>
                <a:lnTo>
                  <a:pt x="930920" y="948708"/>
                </a:lnTo>
                <a:lnTo>
                  <a:pt x="0" y="948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944020"/>
            <a:ext cx="1774367" cy="909767"/>
          </a:xfrm>
          <a:custGeom>
            <a:avLst/>
            <a:gdLst/>
            <a:ahLst/>
            <a:cxnLst/>
            <a:rect r="r" b="b" t="t" l="l"/>
            <a:pathLst>
              <a:path h="909767" w="1774367">
                <a:moveTo>
                  <a:pt x="0" y="0"/>
                </a:moveTo>
                <a:lnTo>
                  <a:pt x="1774367" y="0"/>
                </a:lnTo>
                <a:lnTo>
                  <a:pt x="1774367" y="909767"/>
                </a:lnTo>
                <a:lnTo>
                  <a:pt x="0" y="9097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27942">
            <a:off x="14684993" y="7458881"/>
            <a:ext cx="3982811" cy="3507355"/>
          </a:xfrm>
          <a:custGeom>
            <a:avLst/>
            <a:gdLst/>
            <a:ahLst/>
            <a:cxnLst/>
            <a:rect r="r" b="b" t="t" l="l"/>
            <a:pathLst>
              <a:path h="3507355" w="3982811">
                <a:moveTo>
                  <a:pt x="0" y="0"/>
                </a:moveTo>
                <a:lnTo>
                  <a:pt x="3982812" y="0"/>
                </a:lnTo>
                <a:lnTo>
                  <a:pt x="3982812" y="3507355"/>
                </a:lnTo>
                <a:lnTo>
                  <a:pt x="0" y="3507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8408" y="5007596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Anchal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38889">
            <a:off x="2193330" y="2695548"/>
            <a:ext cx="3572795" cy="2607278"/>
            <a:chOff x="0" y="0"/>
            <a:chExt cx="3576320" cy="2609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901" r="0" b="-690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89757" y="8593433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Arnav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138889">
            <a:off x="2193330" y="6326212"/>
            <a:ext cx="3572795" cy="2607278"/>
            <a:chOff x="0" y="0"/>
            <a:chExt cx="3576320" cy="2609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9425" r="0" b="-1942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138889">
            <a:off x="12238516" y="1099790"/>
            <a:ext cx="3572795" cy="2607278"/>
            <a:chOff x="0" y="0"/>
            <a:chExt cx="3576320" cy="26098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42566" r="0" b="-42566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138889">
            <a:off x="12439706" y="4525827"/>
            <a:ext cx="3572795" cy="2607278"/>
            <a:chOff x="0" y="0"/>
            <a:chExt cx="3576320" cy="26098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69758" r="0" b="-1653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436988" y="5009246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Sophia Singh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138889">
            <a:off x="7309953" y="2721403"/>
            <a:ext cx="3572795" cy="2607278"/>
            <a:chOff x="0" y="0"/>
            <a:chExt cx="3576320" cy="26098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38252" r="0" b="-3825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570265" y="8593433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Sahil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138889">
            <a:off x="7073838" y="6326212"/>
            <a:ext cx="3572795" cy="2607278"/>
            <a:chOff x="0" y="0"/>
            <a:chExt cx="3576320" cy="26098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8830" r="0" b="-883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10"/>
              <a:stretch>
                <a:fillRect l="0" t="-5177" r="0" b="-45357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522402" y="478146"/>
            <a:ext cx="7768325" cy="132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05"/>
              </a:lnSpc>
            </a:pPr>
            <a:r>
              <a:rPr lang="en-US" sz="8234" spc="164">
                <a:solidFill>
                  <a:srgbClr val="292727"/>
                </a:solidFill>
                <a:latin typeface="Shadows Into Light Two"/>
              </a:rPr>
              <a:t>Meet 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73020" y="3387632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Pragya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80170" y="6842121"/>
            <a:ext cx="65879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Murtaza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2642" y="6702722"/>
            <a:ext cx="14307375" cy="5476872"/>
          </a:xfrm>
          <a:custGeom>
            <a:avLst/>
            <a:gdLst/>
            <a:ahLst/>
            <a:cxnLst/>
            <a:rect r="r" b="b" t="t" l="l"/>
            <a:pathLst>
              <a:path h="5476872" w="14307375">
                <a:moveTo>
                  <a:pt x="0" y="0"/>
                </a:moveTo>
                <a:lnTo>
                  <a:pt x="14307374" y="0"/>
                </a:lnTo>
                <a:lnTo>
                  <a:pt x="14307374" y="5476872"/>
                </a:lnTo>
                <a:lnTo>
                  <a:pt x="0" y="547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138889">
            <a:off x="10562090" y="1111180"/>
            <a:ext cx="6269810" cy="4575447"/>
            <a:chOff x="0" y="0"/>
            <a:chExt cx="3576320" cy="2609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80" y="0"/>
              <a:ext cx="3581400" cy="2571750"/>
            </a:xfrm>
            <a:custGeom>
              <a:avLst/>
              <a:gdLst/>
              <a:ahLst/>
              <a:cxnLst/>
              <a:rect r="r" b="b" t="t" l="l"/>
              <a:pathLst>
                <a:path h="2571750" w="3581400">
                  <a:moveTo>
                    <a:pt x="6350" y="0"/>
                  </a:moveTo>
                  <a:lnTo>
                    <a:pt x="3575050" y="0"/>
                  </a:lnTo>
                  <a:lnTo>
                    <a:pt x="3575050" y="2387600"/>
                  </a:lnTo>
                  <a:cubicBezTo>
                    <a:pt x="3575050" y="2387600"/>
                    <a:pt x="3581400" y="2419350"/>
                    <a:pt x="3543300" y="2419350"/>
                  </a:cubicBezTo>
                  <a:cubicBezTo>
                    <a:pt x="3505200" y="2419350"/>
                    <a:pt x="3467100" y="2444750"/>
                    <a:pt x="3467100" y="2444750"/>
                  </a:cubicBezTo>
                  <a:lnTo>
                    <a:pt x="3429000" y="2444750"/>
                  </a:lnTo>
                  <a:cubicBezTo>
                    <a:pt x="3429000" y="2444750"/>
                    <a:pt x="3365500" y="2444750"/>
                    <a:pt x="3340100" y="2470150"/>
                  </a:cubicBezTo>
                  <a:cubicBezTo>
                    <a:pt x="3314700" y="2495550"/>
                    <a:pt x="3289300" y="2508250"/>
                    <a:pt x="3289300" y="2508250"/>
                  </a:cubicBezTo>
                  <a:lnTo>
                    <a:pt x="3213100" y="2533650"/>
                  </a:lnTo>
                  <a:lnTo>
                    <a:pt x="3162300" y="2571750"/>
                  </a:lnTo>
                  <a:cubicBezTo>
                    <a:pt x="3162300" y="2571750"/>
                    <a:pt x="3035300" y="2571750"/>
                    <a:pt x="3022600" y="2571750"/>
                  </a:cubicBezTo>
                  <a:cubicBezTo>
                    <a:pt x="3009900" y="2571750"/>
                    <a:pt x="2908300" y="2559050"/>
                    <a:pt x="2908300" y="2559050"/>
                  </a:cubicBezTo>
                  <a:lnTo>
                    <a:pt x="2832100" y="2508250"/>
                  </a:lnTo>
                  <a:lnTo>
                    <a:pt x="2705100" y="2495550"/>
                  </a:lnTo>
                  <a:lnTo>
                    <a:pt x="2603500" y="2508250"/>
                  </a:lnTo>
                  <a:cubicBezTo>
                    <a:pt x="2603500" y="2508250"/>
                    <a:pt x="2489200" y="2495550"/>
                    <a:pt x="2451100" y="2482850"/>
                  </a:cubicBezTo>
                  <a:cubicBezTo>
                    <a:pt x="2413000" y="2470150"/>
                    <a:pt x="2362200" y="2495550"/>
                    <a:pt x="2362200" y="2495550"/>
                  </a:cubicBezTo>
                  <a:lnTo>
                    <a:pt x="2209800" y="2482850"/>
                  </a:lnTo>
                  <a:lnTo>
                    <a:pt x="2159000" y="2495550"/>
                  </a:lnTo>
                  <a:cubicBezTo>
                    <a:pt x="2159000" y="2495550"/>
                    <a:pt x="2095500" y="2520950"/>
                    <a:pt x="2057400" y="2520950"/>
                  </a:cubicBezTo>
                  <a:cubicBezTo>
                    <a:pt x="2019300" y="2520950"/>
                    <a:pt x="1905000" y="2546350"/>
                    <a:pt x="1905000" y="2533650"/>
                  </a:cubicBezTo>
                  <a:cubicBezTo>
                    <a:pt x="1905000" y="2520950"/>
                    <a:pt x="1854200" y="2482850"/>
                    <a:pt x="1841500" y="2482850"/>
                  </a:cubicBezTo>
                  <a:cubicBezTo>
                    <a:pt x="1828800" y="2482850"/>
                    <a:pt x="1739900" y="2470150"/>
                    <a:pt x="1739900" y="2470150"/>
                  </a:cubicBezTo>
                  <a:lnTo>
                    <a:pt x="1612900" y="2470150"/>
                  </a:lnTo>
                  <a:cubicBezTo>
                    <a:pt x="1612900" y="2470150"/>
                    <a:pt x="1447800" y="2482850"/>
                    <a:pt x="1435100" y="2470150"/>
                  </a:cubicBezTo>
                  <a:cubicBezTo>
                    <a:pt x="1435100" y="2470150"/>
                    <a:pt x="1397000" y="2444750"/>
                    <a:pt x="1371600" y="2444750"/>
                  </a:cubicBezTo>
                  <a:cubicBezTo>
                    <a:pt x="1346200" y="2444750"/>
                    <a:pt x="1270000" y="2470150"/>
                    <a:pt x="1270000" y="2470150"/>
                  </a:cubicBezTo>
                  <a:cubicBezTo>
                    <a:pt x="1270000" y="2470150"/>
                    <a:pt x="1206500" y="2444750"/>
                    <a:pt x="1143000" y="2470150"/>
                  </a:cubicBezTo>
                  <a:cubicBezTo>
                    <a:pt x="1143000" y="2470150"/>
                    <a:pt x="1066800" y="2495550"/>
                    <a:pt x="1041400" y="2482850"/>
                  </a:cubicBezTo>
                  <a:lnTo>
                    <a:pt x="952500" y="2508250"/>
                  </a:lnTo>
                  <a:cubicBezTo>
                    <a:pt x="952500" y="2508250"/>
                    <a:pt x="863600" y="2559050"/>
                    <a:pt x="800100" y="2482850"/>
                  </a:cubicBezTo>
                  <a:lnTo>
                    <a:pt x="584200" y="2444750"/>
                  </a:lnTo>
                  <a:cubicBezTo>
                    <a:pt x="584200" y="2444750"/>
                    <a:pt x="546100" y="2406650"/>
                    <a:pt x="508000" y="2406650"/>
                  </a:cubicBezTo>
                  <a:cubicBezTo>
                    <a:pt x="469900" y="2406650"/>
                    <a:pt x="444500" y="2419350"/>
                    <a:pt x="419100" y="2406650"/>
                  </a:cubicBezTo>
                  <a:cubicBezTo>
                    <a:pt x="419100" y="2406650"/>
                    <a:pt x="406400" y="2381250"/>
                    <a:pt x="381000" y="2393950"/>
                  </a:cubicBezTo>
                  <a:cubicBezTo>
                    <a:pt x="381000" y="2393950"/>
                    <a:pt x="342900" y="2406650"/>
                    <a:pt x="304800" y="2393950"/>
                  </a:cubicBezTo>
                  <a:lnTo>
                    <a:pt x="266700" y="2406650"/>
                  </a:lnTo>
                  <a:cubicBezTo>
                    <a:pt x="266700" y="2406650"/>
                    <a:pt x="203200" y="2393950"/>
                    <a:pt x="177800" y="2406650"/>
                  </a:cubicBezTo>
                  <a:cubicBezTo>
                    <a:pt x="177800" y="2406650"/>
                    <a:pt x="88900" y="2381250"/>
                    <a:pt x="76200" y="2368550"/>
                  </a:cubicBezTo>
                  <a:cubicBezTo>
                    <a:pt x="63500" y="2355850"/>
                    <a:pt x="12700" y="2355850"/>
                    <a:pt x="12700" y="2355850"/>
                  </a:cubicBezTo>
                  <a:cubicBezTo>
                    <a:pt x="12700" y="2355850"/>
                    <a:pt x="0" y="6350"/>
                    <a:pt x="6350" y="0"/>
                  </a:cubicBezTo>
                  <a:close/>
                </a:path>
              </a:pathLst>
            </a:custGeom>
            <a:blipFill>
              <a:blip r:embed="rId4"/>
              <a:stretch>
                <a:fillRect l="-17533" t="-18638" r="-22053" b="-1057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2343150"/>
              <a:ext cx="3568700" cy="266700"/>
            </a:xfrm>
            <a:custGeom>
              <a:avLst/>
              <a:gdLst/>
              <a:ahLst/>
              <a:cxnLst/>
              <a:rect r="r" b="b" t="t" l="l"/>
              <a:pathLst>
                <a:path h="266700" w="3568700">
                  <a:moveTo>
                    <a:pt x="3568700" y="266700"/>
                  </a:moveTo>
                  <a:lnTo>
                    <a:pt x="0" y="266700"/>
                  </a:lnTo>
                  <a:lnTo>
                    <a:pt x="0" y="0"/>
                  </a:lnTo>
                  <a:lnTo>
                    <a:pt x="3568700" y="0"/>
                  </a:lnTo>
                  <a:lnTo>
                    <a:pt x="3568700" y="266700"/>
                  </a:lnTo>
                  <a:close/>
                </a:path>
              </a:pathLst>
            </a:custGeom>
            <a:blipFill>
              <a:blip r:embed="rId5"/>
              <a:stretch>
                <a:fillRect l="0" t="-5177" r="0" b="-4535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245409" y="697798"/>
            <a:ext cx="930920" cy="948708"/>
          </a:xfrm>
          <a:custGeom>
            <a:avLst/>
            <a:gdLst/>
            <a:ahLst/>
            <a:cxnLst/>
            <a:rect r="r" b="b" t="t" l="l"/>
            <a:pathLst>
              <a:path h="948708" w="930920">
                <a:moveTo>
                  <a:pt x="0" y="0"/>
                </a:moveTo>
                <a:lnTo>
                  <a:pt x="930920" y="0"/>
                </a:lnTo>
                <a:lnTo>
                  <a:pt x="930920" y="948709"/>
                </a:lnTo>
                <a:lnTo>
                  <a:pt x="0" y="94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56554" y="2722075"/>
            <a:ext cx="1887231" cy="957341"/>
          </a:xfrm>
          <a:custGeom>
            <a:avLst/>
            <a:gdLst/>
            <a:ahLst/>
            <a:cxnLst/>
            <a:rect r="r" b="b" t="t" l="l"/>
            <a:pathLst>
              <a:path h="957341" w="1887231">
                <a:moveTo>
                  <a:pt x="0" y="0"/>
                </a:moveTo>
                <a:lnTo>
                  <a:pt x="1887232" y="0"/>
                </a:lnTo>
                <a:lnTo>
                  <a:pt x="1887232" y="957341"/>
                </a:lnTo>
                <a:lnTo>
                  <a:pt x="0" y="957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944020"/>
            <a:ext cx="1774367" cy="909767"/>
          </a:xfrm>
          <a:custGeom>
            <a:avLst/>
            <a:gdLst/>
            <a:ahLst/>
            <a:cxnLst/>
            <a:rect r="r" b="b" t="t" l="l"/>
            <a:pathLst>
              <a:path h="909767" w="1774367">
                <a:moveTo>
                  <a:pt x="0" y="0"/>
                </a:moveTo>
                <a:lnTo>
                  <a:pt x="1774367" y="0"/>
                </a:lnTo>
                <a:lnTo>
                  <a:pt x="1774367" y="909767"/>
                </a:lnTo>
                <a:lnTo>
                  <a:pt x="0" y="9097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27942">
            <a:off x="14072292" y="7250902"/>
            <a:ext cx="3982811" cy="3507355"/>
          </a:xfrm>
          <a:custGeom>
            <a:avLst/>
            <a:gdLst/>
            <a:ahLst/>
            <a:cxnLst/>
            <a:rect r="r" b="b" t="t" l="l"/>
            <a:pathLst>
              <a:path h="3507355" w="3982811">
                <a:moveTo>
                  <a:pt x="0" y="0"/>
                </a:moveTo>
                <a:lnTo>
                  <a:pt x="3982811" y="0"/>
                </a:lnTo>
                <a:lnTo>
                  <a:pt x="3982811" y="3507355"/>
                </a:lnTo>
                <a:lnTo>
                  <a:pt x="0" y="35073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27826" y="1022352"/>
            <a:ext cx="5384164" cy="35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00"/>
              </a:lnSpc>
            </a:pPr>
            <a:r>
              <a:rPr lang="en-US" sz="11000" spc="220">
                <a:solidFill>
                  <a:srgbClr val="292727"/>
                </a:solidFill>
                <a:latin typeface="Shadows Into Light Two"/>
              </a:rPr>
              <a:t>Today's</a:t>
            </a:r>
          </a:p>
          <a:p>
            <a:pPr>
              <a:lnSpc>
                <a:spcPts val="14300"/>
              </a:lnSpc>
            </a:pPr>
            <a:r>
              <a:rPr lang="en-US" sz="11000" spc="220">
                <a:solidFill>
                  <a:srgbClr val="292727"/>
                </a:solidFill>
                <a:latin typeface="Shadows Into Light Two"/>
              </a:rPr>
              <a:t>Agenda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6075" y="6312197"/>
            <a:ext cx="658792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What’s our project</a:t>
            </a:r>
          </a:p>
          <a:p>
            <a:pPr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Key 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0578" y="5819353"/>
            <a:ext cx="5985164" cy="4114800"/>
          </a:xfrm>
          <a:custGeom>
            <a:avLst/>
            <a:gdLst/>
            <a:ahLst/>
            <a:cxnLst/>
            <a:rect r="r" b="b" t="t" l="l"/>
            <a:pathLst>
              <a:path h="4114800" w="5985164">
                <a:moveTo>
                  <a:pt x="0" y="0"/>
                </a:moveTo>
                <a:lnTo>
                  <a:pt x="5985164" y="0"/>
                </a:lnTo>
                <a:lnTo>
                  <a:pt x="5985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2736">
            <a:off x="2780703" y="2138835"/>
            <a:ext cx="6668966" cy="5649006"/>
            <a:chOff x="0" y="0"/>
            <a:chExt cx="2374900" cy="20116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2377441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1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5"/>
              <a:stretch>
                <a:fillRect l="0" t="-9129" r="0" b="-912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700000">
            <a:off x="2821318" y="1168154"/>
            <a:ext cx="1044336" cy="2851428"/>
          </a:xfrm>
          <a:custGeom>
            <a:avLst/>
            <a:gdLst/>
            <a:ahLst/>
            <a:cxnLst/>
            <a:rect r="r" b="b" t="t" l="l"/>
            <a:pathLst>
              <a:path h="2851428" w="1044336">
                <a:moveTo>
                  <a:pt x="0" y="0"/>
                </a:moveTo>
                <a:lnTo>
                  <a:pt x="1044335" y="0"/>
                </a:lnTo>
                <a:lnTo>
                  <a:pt x="1044335" y="2851429"/>
                </a:lnTo>
                <a:lnTo>
                  <a:pt x="0" y="2851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4625" y="7876753"/>
            <a:ext cx="1862233" cy="1108805"/>
          </a:xfrm>
          <a:custGeom>
            <a:avLst/>
            <a:gdLst/>
            <a:ahLst/>
            <a:cxnLst/>
            <a:rect r="r" b="b" t="t" l="l"/>
            <a:pathLst>
              <a:path h="1108805" w="1862233">
                <a:moveTo>
                  <a:pt x="0" y="0"/>
                </a:moveTo>
                <a:lnTo>
                  <a:pt x="1862233" y="0"/>
                </a:lnTo>
                <a:lnTo>
                  <a:pt x="1862233" y="1108805"/>
                </a:lnTo>
                <a:lnTo>
                  <a:pt x="0" y="1108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3912855" y="415755"/>
            <a:ext cx="4114800" cy="3793097"/>
          </a:xfrm>
          <a:custGeom>
            <a:avLst/>
            <a:gdLst/>
            <a:ahLst/>
            <a:cxnLst/>
            <a:rect r="r" b="b" t="t" l="l"/>
            <a:pathLst>
              <a:path h="3793097" w="4114800">
                <a:moveTo>
                  <a:pt x="0" y="3793097"/>
                </a:moveTo>
                <a:lnTo>
                  <a:pt x="0" y="0"/>
                </a:lnTo>
                <a:lnTo>
                  <a:pt x="4114800" y="0"/>
                </a:lnTo>
                <a:lnTo>
                  <a:pt x="4114800" y="3793097"/>
                </a:lnTo>
                <a:lnTo>
                  <a:pt x="0" y="379309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957" r="0" b="-67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90747" y="5143500"/>
            <a:ext cx="2765917" cy="3086100"/>
          </a:xfrm>
          <a:custGeom>
            <a:avLst/>
            <a:gdLst/>
            <a:ahLst/>
            <a:cxnLst/>
            <a:rect r="r" b="b" t="t" l="l"/>
            <a:pathLst>
              <a:path h="3086100" w="2765917">
                <a:moveTo>
                  <a:pt x="0" y="0"/>
                </a:moveTo>
                <a:lnTo>
                  <a:pt x="2765917" y="0"/>
                </a:lnTo>
                <a:lnTo>
                  <a:pt x="276591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96858" y="2311515"/>
            <a:ext cx="9011446" cy="133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spc="200">
                <a:solidFill>
                  <a:srgbClr val="292727"/>
                </a:solidFill>
                <a:latin typeface="Shadows Into Light Two"/>
              </a:rPr>
              <a:t>Login Based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39107" y="4636716"/>
            <a:ext cx="6869197" cy="4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Enhancing User authentication and integrity with Two-Factor Authentication and Task Management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A comprehensive approach to Secure Login and Efficient Task Completion</a:t>
            </a:r>
          </a:p>
          <a:p>
            <a:pPr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68652" y="0"/>
            <a:ext cx="4395570" cy="1495592"/>
          </a:xfrm>
          <a:custGeom>
            <a:avLst/>
            <a:gdLst/>
            <a:ahLst/>
            <a:cxnLst/>
            <a:rect r="r" b="b" t="t" l="l"/>
            <a:pathLst>
              <a:path h="1495592" w="4395570">
                <a:moveTo>
                  <a:pt x="0" y="0"/>
                </a:moveTo>
                <a:lnTo>
                  <a:pt x="4395571" y="0"/>
                </a:lnTo>
                <a:lnTo>
                  <a:pt x="4395571" y="1495592"/>
                </a:lnTo>
                <a:lnTo>
                  <a:pt x="0" y="1495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82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65095" y="360804"/>
            <a:ext cx="1760518" cy="1335793"/>
          </a:xfrm>
          <a:custGeom>
            <a:avLst/>
            <a:gdLst/>
            <a:ahLst/>
            <a:cxnLst/>
            <a:rect r="r" b="b" t="t" l="l"/>
            <a:pathLst>
              <a:path h="1335793" w="1760518">
                <a:moveTo>
                  <a:pt x="0" y="0"/>
                </a:moveTo>
                <a:lnTo>
                  <a:pt x="1760518" y="0"/>
                </a:lnTo>
                <a:lnTo>
                  <a:pt x="1760518" y="1335792"/>
                </a:lnTo>
                <a:lnTo>
                  <a:pt x="0" y="1335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6824" y="1028700"/>
            <a:ext cx="4966761" cy="4668756"/>
          </a:xfrm>
          <a:custGeom>
            <a:avLst/>
            <a:gdLst/>
            <a:ahLst/>
            <a:cxnLst/>
            <a:rect r="r" b="b" t="t" l="l"/>
            <a:pathLst>
              <a:path h="4668756" w="4966761">
                <a:moveTo>
                  <a:pt x="0" y="0"/>
                </a:moveTo>
                <a:lnTo>
                  <a:pt x="4966761" y="0"/>
                </a:lnTo>
                <a:lnTo>
                  <a:pt x="4966761" y="4668756"/>
                </a:lnTo>
                <a:lnTo>
                  <a:pt x="0" y="466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1157919" y="4291891"/>
            <a:ext cx="3528867" cy="232317"/>
          </a:xfrm>
          <a:custGeom>
            <a:avLst/>
            <a:gdLst/>
            <a:ahLst/>
            <a:cxnLst/>
            <a:rect r="r" b="b" t="t" l="l"/>
            <a:pathLst>
              <a:path h="232317" w="3528867">
                <a:moveTo>
                  <a:pt x="0" y="232317"/>
                </a:moveTo>
                <a:lnTo>
                  <a:pt x="3528867" y="232317"/>
                </a:lnTo>
                <a:lnTo>
                  <a:pt x="3528867" y="0"/>
                </a:lnTo>
                <a:lnTo>
                  <a:pt x="0" y="0"/>
                </a:lnTo>
                <a:lnTo>
                  <a:pt x="0" y="23231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1157919" y="9105900"/>
            <a:ext cx="3528867" cy="232317"/>
          </a:xfrm>
          <a:custGeom>
            <a:avLst/>
            <a:gdLst/>
            <a:ahLst/>
            <a:cxnLst/>
            <a:rect r="r" b="b" t="t" l="l"/>
            <a:pathLst>
              <a:path h="232317" w="3528867">
                <a:moveTo>
                  <a:pt x="0" y="232317"/>
                </a:moveTo>
                <a:lnTo>
                  <a:pt x="3528867" y="232317"/>
                </a:lnTo>
                <a:lnTo>
                  <a:pt x="3528867" y="0"/>
                </a:lnTo>
                <a:lnTo>
                  <a:pt x="0" y="0"/>
                </a:lnTo>
                <a:lnTo>
                  <a:pt x="0" y="23231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4035356" y="9105900"/>
            <a:ext cx="3528867" cy="232317"/>
          </a:xfrm>
          <a:custGeom>
            <a:avLst/>
            <a:gdLst/>
            <a:ahLst/>
            <a:cxnLst/>
            <a:rect r="r" b="b" t="t" l="l"/>
            <a:pathLst>
              <a:path h="232317" w="3528867">
                <a:moveTo>
                  <a:pt x="0" y="232317"/>
                </a:moveTo>
                <a:lnTo>
                  <a:pt x="3528867" y="232317"/>
                </a:lnTo>
                <a:lnTo>
                  <a:pt x="3528867" y="0"/>
                </a:lnTo>
                <a:lnTo>
                  <a:pt x="0" y="0"/>
                </a:lnTo>
                <a:lnTo>
                  <a:pt x="0" y="23231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8077" y="2534364"/>
            <a:ext cx="60093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 spc="170">
                <a:solidFill>
                  <a:srgbClr val="292727"/>
                </a:solidFill>
                <a:latin typeface="Shadows Into Light Two"/>
              </a:rPr>
              <a:t>Security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6337" y="6441370"/>
            <a:ext cx="5707176" cy="301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Stealth Mode to hide user’s sensitive data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Enhanced security and data segregation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Data backup and recovery</a:t>
            </a:r>
          </a:p>
          <a:p>
            <a:pPr>
              <a:lnSpc>
                <a:spcPts val="40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826337" y="1323621"/>
            <a:ext cx="5707176" cy="301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Enhancing User data confidentiality and data protection.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Control accessibility based on task categories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Intrusion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6824" y="5634038"/>
            <a:ext cx="5707176" cy="35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User Authentication using Password policies and Multi-Factor Authentication. 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Ensuring secure access to the app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292727"/>
                </a:solidFill>
                <a:latin typeface="Public Sans Bold"/>
              </a:rPr>
              <a:t>A vital security measure in today's digital landscape</a:t>
            </a:r>
          </a:p>
          <a:p>
            <a:pPr>
              <a:lnSpc>
                <a:spcPts val="4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157919" y="5846057"/>
            <a:ext cx="570717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56900" y="723546"/>
            <a:ext cx="570717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Access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5356" y="4667250"/>
            <a:ext cx="570717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Login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213" y="0"/>
            <a:ext cx="2472105" cy="6717150"/>
          </a:xfrm>
          <a:custGeom>
            <a:avLst/>
            <a:gdLst/>
            <a:ahLst/>
            <a:cxnLst/>
            <a:rect r="r" b="b" t="t" l="l"/>
            <a:pathLst>
              <a:path h="6717150" w="2472105">
                <a:moveTo>
                  <a:pt x="0" y="0"/>
                </a:moveTo>
                <a:lnTo>
                  <a:pt x="2472105" y="0"/>
                </a:lnTo>
                <a:lnTo>
                  <a:pt x="2472105" y="6717150"/>
                </a:lnTo>
                <a:lnTo>
                  <a:pt x="0" y="671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0756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8354" y="3817732"/>
            <a:ext cx="1505652" cy="6717150"/>
          </a:xfrm>
          <a:custGeom>
            <a:avLst/>
            <a:gdLst/>
            <a:ahLst/>
            <a:cxnLst/>
            <a:rect r="r" b="b" t="t" l="l"/>
            <a:pathLst>
              <a:path h="6717150" w="1505652">
                <a:moveTo>
                  <a:pt x="0" y="0"/>
                </a:moveTo>
                <a:lnTo>
                  <a:pt x="1505652" y="0"/>
                </a:lnTo>
                <a:lnTo>
                  <a:pt x="1505652" y="6717149"/>
                </a:lnTo>
                <a:lnTo>
                  <a:pt x="0" y="671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079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5926" y="2149636"/>
            <a:ext cx="8020670" cy="7858778"/>
          </a:xfrm>
          <a:custGeom>
            <a:avLst/>
            <a:gdLst/>
            <a:ahLst/>
            <a:cxnLst/>
            <a:rect r="r" b="b" t="t" l="l"/>
            <a:pathLst>
              <a:path h="7858778" w="8020670">
                <a:moveTo>
                  <a:pt x="0" y="0"/>
                </a:moveTo>
                <a:lnTo>
                  <a:pt x="8020670" y="0"/>
                </a:lnTo>
                <a:lnTo>
                  <a:pt x="8020670" y="7858778"/>
                </a:lnTo>
                <a:lnTo>
                  <a:pt x="0" y="7858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1000"/>
            </a:blip>
            <a:stretch>
              <a:fillRect l="0" t="0" r="0" b="-102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27771">
            <a:off x="8985583" y="1346082"/>
            <a:ext cx="2550203" cy="1149910"/>
          </a:xfrm>
          <a:custGeom>
            <a:avLst/>
            <a:gdLst/>
            <a:ahLst/>
            <a:cxnLst/>
            <a:rect r="r" b="b" t="t" l="l"/>
            <a:pathLst>
              <a:path h="1149910" w="2550203">
                <a:moveTo>
                  <a:pt x="0" y="0"/>
                </a:moveTo>
                <a:lnTo>
                  <a:pt x="2550203" y="0"/>
                </a:lnTo>
                <a:lnTo>
                  <a:pt x="2550203" y="1149909"/>
                </a:lnTo>
                <a:lnTo>
                  <a:pt x="0" y="114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71088" y="2149636"/>
            <a:ext cx="6388212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170">
                <a:solidFill>
                  <a:srgbClr val="292727"/>
                </a:solidFill>
                <a:latin typeface="Shadows Into Light Two"/>
              </a:rPr>
              <a:t> Notifications and Reminders</a:t>
            </a:r>
          </a:p>
          <a:p>
            <a:pPr>
              <a:lnSpc>
                <a:spcPts val="10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78743" y="6598314"/>
            <a:ext cx="5591016" cy="251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Notification for priority tasks even on DND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Ensure important tasks are not missed</a:t>
            </a:r>
          </a:p>
          <a:p>
            <a:pPr>
              <a:lnSpc>
                <a:spcPts val="4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378743" y="2362621"/>
            <a:ext cx="5591016" cy="301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Set predefined categories for tasks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Give access to users to add more categories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Improved task management and efficiency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71088" y="6598314"/>
            <a:ext cx="5591016" cy="251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Customized reminders for time-sensitive tasks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Adjust reminders to remind before a certain amount of time</a:t>
            </a:r>
          </a:p>
          <a:p>
            <a:pPr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ublic Sans Bold"/>
              </a:rPr>
              <a:t>E-mail and system reminders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78743" y="5909080"/>
            <a:ext cx="55910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Collaborations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78743" y="1673386"/>
            <a:ext cx="55910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Categories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1088" y="5909080"/>
            <a:ext cx="55910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Customize Reminders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92736">
            <a:off x="2780703" y="2138835"/>
            <a:ext cx="6668966" cy="5649006"/>
            <a:chOff x="0" y="0"/>
            <a:chExt cx="2374900" cy="2011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2540"/>
              <a:ext cx="2377441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1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39533" t="0" r="-3953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2700000">
            <a:off x="2821318" y="1168154"/>
            <a:ext cx="1044336" cy="2851428"/>
          </a:xfrm>
          <a:custGeom>
            <a:avLst/>
            <a:gdLst/>
            <a:ahLst/>
            <a:cxnLst/>
            <a:rect r="r" b="b" t="t" l="l"/>
            <a:pathLst>
              <a:path h="2851428" w="1044336">
                <a:moveTo>
                  <a:pt x="0" y="0"/>
                </a:moveTo>
                <a:lnTo>
                  <a:pt x="1044335" y="0"/>
                </a:lnTo>
                <a:lnTo>
                  <a:pt x="1044335" y="2851429"/>
                </a:lnTo>
                <a:lnTo>
                  <a:pt x="0" y="2851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66557">
            <a:off x="16615970" y="-499192"/>
            <a:ext cx="2095041" cy="5551566"/>
          </a:xfrm>
          <a:custGeom>
            <a:avLst/>
            <a:gdLst/>
            <a:ahLst/>
            <a:cxnLst/>
            <a:rect r="r" b="b" t="t" l="l"/>
            <a:pathLst>
              <a:path h="5551566" w="2095041">
                <a:moveTo>
                  <a:pt x="0" y="0"/>
                </a:moveTo>
                <a:lnTo>
                  <a:pt x="2095041" y="0"/>
                </a:lnTo>
                <a:lnTo>
                  <a:pt x="2095041" y="5551566"/>
                </a:lnTo>
                <a:lnTo>
                  <a:pt x="0" y="5551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34625" y="7876753"/>
            <a:ext cx="1862233" cy="1108805"/>
          </a:xfrm>
          <a:custGeom>
            <a:avLst/>
            <a:gdLst/>
            <a:ahLst/>
            <a:cxnLst/>
            <a:rect r="r" b="b" t="t" l="l"/>
            <a:pathLst>
              <a:path h="1108805" w="1862233">
                <a:moveTo>
                  <a:pt x="0" y="0"/>
                </a:moveTo>
                <a:lnTo>
                  <a:pt x="1862233" y="0"/>
                </a:lnTo>
                <a:lnTo>
                  <a:pt x="1862233" y="1108805"/>
                </a:lnTo>
                <a:lnTo>
                  <a:pt x="0" y="1108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96858" y="2311515"/>
            <a:ext cx="9011446" cy="133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 spc="200">
                <a:solidFill>
                  <a:srgbClr val="292727"/>
                </a:solidFill>
                <a:latin typeface="Shadows Into Light Two"/>
              </a:rPr>
              <a:t>Rewards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90103" y="4483678"/>
            <a:ext cx="6869197" cy="546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Reward system for timely task completion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Encourages punctuality and productivity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Incentivize users to meet deadlines</a:t>
            </a:r>
          </a:p>
          <a:p>
            <a:pPr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sz="3000">
                <a:solidFill>
                  <a:srgbClr val="292727"/>
                </a:solidFill>
                <a:latin typeface="Public Sans Bold"/>
              </a:rPr>
              <a:t>Motivate users to maintain a time-oriented approach</a:t>
            </a:r>
          </a:p>
          <a:p>
            <a:pPr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30000"/>
          </a:blip>
          <a:srcRect l="0" t="6690" r="0" b="16801"/>
          <a:stretch>
            <a:fillRect/>
          </a:stretch>
        </p:blipFill>
        <p:spPr>
          <a:xfrm flipH="false" flipV="false" rot="0">
            <a:off x="1937809" y="682827"/>
            <a:ext cx="16191504" cy="9402889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63566">
            <a:off x="8031937" y="3538127"/>
            <a:ext cx="4912579" cy="343881"/>
          </a:xfrm>
          <a:custGeom>
            <a:avLst/>
            <a:gdLst/>
            <a:ahLst/>
            <a:cxnLst/>
            <a:rect r="r" b="b" t="t" l="l"/>
            <a:pathLst>
              <a:path h="343881" w="4912579">
                <a:moveTo>
                  <a:pt x="0" y="0"/>
                </a:moveTo>
                <a:lnTo>
                  <a:pt x="4912580" y="0"/>
                </a:lnTo>
                <a:lnTo>
                  <a:pt x="4912580" y="343880"/>
                </a:lnTo>
                <a:lnTo>
                  <a:pt x="0" y="34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70449" y="3234921"/>
            <a:ext cx="2188851" cy="1384946"/>
          </a:xfrm>
          <a:custGeom>
            <a:avLst/>
            <a:gdLst/>
            <a:ahLst/>
            <a:cxnLst/>
            <a:rect r="r" b="b" t="t" l="l"/>
            <a:pathLst>
              <a:path h="1384946" w="2188851">
                <a:moveTo>
                  <a:pt x="0" y="0"/>
                </a:moveTo>
                <a:lnTo>
                  <a:pt x="2188851" y="0"/>
                </a:lnTo>
                <a:lnTo>
                  <a:pt x="2188851" y="1384946"/>
                </a:lnTo>
                <a:lnTo>
                  <a:pt x="0" y="1384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66882" y="1119267"/>
            <a:ext cx="1589592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spc="170">
                <a:solidFill>
                  <a:srgbClr val="292727"/>
                </a:solidFill>
                <a:latin typeface="Shadows Into Light Two"/>
              </a:rPr>
              <a:t>Recurrence and Realistic Simulations</a:t>
            </a:r>
          </a:p>
          <a:p>
            <a:pPr>
              <a:lnSpc>
                <a:spcPts val="10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74809" y="5269972"/>
            <a:ext cx="4371332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Recurring tasks for routine activities</a:t>
            </a:r>
          </a:p>
          <a:p>
            <a:pPr>
              <a:lnSpc>
                <a:spcPts val="41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31165" y="5269972"/>
            <a:ext cx="4371332" cy="102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Streamline repetitive actions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83547" y="5269972"/>
            <a:ext cx="4371332" cy="102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Realistic simulation for example- morning walk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7895" y="6901736"/>
            <a:ext cx="4371332" cy="207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2" indent="-280671" lvl="1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292727"/>
                </a:solidFill>
                <a:latin typeface="Public Sans Bold"/>
              </a:rPr>
              <a:t>Engaging visualizations and interactive experiences</a:t>
            </a:r>
          </a:p>
          <a:p>
            <a:pPr>
              <a:lnSpc>
                <a:spcPts val="416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68" t="-12629" r="0" b="-1394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037380" y="5728156"/>
            <a:ext cx="12179923" cy="0"/>
          </a:xfrm>
          <a:prstGeom prst="line">
            <a:avLst/>
          </a:prstGeom>
          <a:ln cap="flat" w="38100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223117" y="4902933"/>
            <a:ext cx="1628526" cy="16285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7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266375" y="4902933"/>
            <a:ext cx="1628526" cy="16285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7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09634" y="4902933"/>
            <a:ext cx="1628526" cy="16285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7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52893" y="4902933"/>
            <a:ext cx="1628526" cy="162852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7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96151" y="4902933"/>
            <a:ext cx="1628526" cy="16285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7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866981">
            <a:off x="3652077" y="5215566"/>
            <a:ext cx="770605" cy="892162"/>
          </a:xfrm>
          <a:custGeom>
            <a:avLst/>
            <a:gdLst/>
            <a:ahLst/>
            <a:cxnLst/>
            <a:rect r="r" b="b" t="t" l="l"/>
            <a:pathLst>
              <a:path h="892162" w="770605">
                <a:moveTo>
                  <a:pt x="0" y="0"/>
                </a:moveTo>
                <a:lnTo>
                  <a:pt x="770605" y="0"/>
                </a:lnTo>
                <a:lnTo>
                  <a:pt x="770605" y="892162"/>
                </a:lnTo>
                <a:lnTo>
                  <a:pt x="0" y="892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33850" y="5280583"/>
            <a:ext cx="817377" cy="817377"/>
          </a:xfrm>
          <a:custGeom>
            <a:avLst/>
            <a:gdLst/>
            <a:ahLst/>
            <a:cxnLst/>
            <a:rect r="r" b="b" t="t" l="l"/>
            <a:pathLst>
              <a:path h="817377" w="817377">
                <a:moveTo>
                  <a:pt x="0" y="0"/>
                </a:moveTo>
                <a:lnTo>
                  <a:pt x="817377" y="0"/>
                </a:lnTo>
                <a:lnTo>
                  <a:pt x="817377" y="817377"/>
                </a:lnTo>
                <a:lnTo>
                  <a:pt x="0" y="8173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76076" y="5357568"/>
            <a:ext cx="935481" cy="817377"/>
          </a:xfrm>
          <a:custGeom>
            <a:avLst/>
            <a:gdLst/>
            <a:ahLst/>
            <a:cxnLst/>
            <a:rect r="r" b="b" t="t" l="l"/>
            <a:pathLst>
              <a:path h="817377" w="935481">
                <a:moveTo>
                  <a:pt x="0" y="0"/>
                </a:moveTo>
                <a:lnTo>
                  <a:pt x="935482" y="0"/>
                </a:lnTo>
                <a:lnTo>
                  <a:pt x="935482" y="817376"/>
                </a:lnTo>
                <a:lnTo>
                  <a:pt x="0" y="81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95535" y="5310268"/>
            <a:ext cx="862737" cy="835776"/>
          </a:xfrm>
          <a:custGeom>
            <a:avLst/>
            <a:gdLst/>
            <a:ahLst/>
            <a:cxnLst/>
            <a:rect r="r" b="b" t="t" l="l"/>
            <a:pathLst>
              <a:path h="835776" w="862737">
                <a:moveTo>
                  <a:pt x="0" y="0"/>
                </a:moveTo>
                <a:lnTo>
                  <a:pt x="862737" y="0"/>
                </a:lnTo>
                <a:lnTo>
                  <a:pt x="862737" y="835776"/>
                </a:lnTo>
                <a:lnTo>
                  <a:pt x="0" y="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71417" y="2166607"/>
            <a:ext cx="4805049" cy="468492"/>
          </a:xfrm>
          <a:custGeom>
            <a:avLst/>
            <a:gdLst/>
            <a:ahLst/>
            <a:cxnLst/>
            <a:rect r="r" b="b" t="t" l="l"/>
            <a:pathLst>
              <a:path h="468492" w="4805049">
                <a:moveTo>
                  <a:pt x="0" y="0"/>
                </a:moveTo>
                <a:lnTo>
                  <a:pt x="4805049" y="0"/>
                </a:lnTo>
                <a:lnTo>
                  <a:pt x="4805049" y="468492"/>
                </a:lnTo>
                <a:lnTo>
                  <a:pt x="0" y="4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911168" y="2166607"/>
            <a:ext cx="2782073" cy="468492"/>
          </a:xfrm>
          <a:custGeom>
            <a:avLst/>
            <a:gdLst/>
            <a:ahLst/>
            <a:cxnLst/>
            <a:rect r="r" b="b" t="t" l="l"/>
            <a:pathLst>
              <a:path h="468492" w="2782073">
                <a:moveTo>
                  <a:pt x="0" y="0"/>
                </a:moveTo>
                <a:lnTo>
                  <a:pt x="2782073" y="0"/>
                </a:lnTo>
                <a:lnTo>
                  <a:pt x="2782073" y="468492"/>
                </a:lnTo>
                <a:lnTo>
                  <a:pt x="0" y="4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2714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85482" y="5241324"/>
            <a:ext cx="1049865" cy="1049865"/>
          </a:xfrm>
          <a:custGeom>
            <a:avLst/>
            <a:gdLst/>
            <a:ahLst/>
            <a:cxnLst/>
            <a:rect r="r" b="b" t="t" l="l"/>
            <a:pathLst>
              <a:path h="1049865" w="1049865">
                <a:moveTo>
                  <a:pt x="0" y="0"/>
                </a:moveTo>
                <a:lnTo>
                  <a:pt x="1049865" y="0"/>
                </a:lnTo>
                <a:lnTo>
                  <a:pt x="1049865" y="1049864"/>
                </a:lnTo>
                <a:lnTo>
                  <a:pt x="0" y="10498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871754" y="1054833"/>
            <a:ext cx="10823936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spc="169">
                <a:solidFill>
                  <a:srgbClr val="292727"/>
                </a:solidFill>
                <a:latin typeface="Shadows Into Light Two"/>
              </a:rPr>
              <a:t>Priority Deadline and Task Completion</a:t>
            </a:r>
          </a:p>
          <a:p>
            <a:pPr algn="ctr">
              <a:lnSpc>
                <a:spcPts val="101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678032" y="6986910"/>
            <a:ext cx="271869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"/>
              </a:rPr>
              <a:t>Set priorities according to task time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724732" y="6938015"/>
            <a:ext cx="2712645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"/>
              </a:rPr>
              <a:t>Ensure important tasks receive appropriate attention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771018" y="6938015"/>
            <a:ext cx="2712645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"/>
              </a:rPr>
              <a:t>Mark tasks as complete before time for bonus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868853" y="7141059"/>
            <a:ext cx="2712645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"/>
              </a:rPr>
              <a:t>Motivate users to complete tasks ahead of schedule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4962498" y="6986910"/>
            <a:ext cx="2712645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92727"/>
                </a:solidFill>
                <a:latin typeface="Public Sans"/>
              </a:rPr>
              <a:t>Ask for the feedback of the user  after a certain duration of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DAFu0kRfbQM</dc:identifier>
  <dcterms:modified xsi:type="dcterms:W3CDTF">2011-08-01T06:04:30Z</dcterms:modified>
  <cp:revision>1</cp:revision>
  <dc:title>19sep2023-presentation</dc:title>
</cp:coreProperties>
</file>